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12192000" cy="6858000"/>
  <p:notesSz cx="6858000" cy="9144000"/>
  <p:embeddedFontLst>
    <p:embeddedFont>
      <p:font typeface="Anton" pitchFamily="2" charset="7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77"/>
      <p:regular r:id="rId21"/>
      <p:bold r:id="rId22"/>
      <p:italic r:id="rId23"/>
      <p:boldItalic r:id="rId24"/>
    </p:embeddedFont>
    <p:embeddedFont>
      <p:font typeface="Helvetica Neue" panose="02000503000000020004" pitchFamily="2" charset="0"/>
      <p:regular r:id="rId25"/>
      <p:bold r:id="rId26"/>
      <p:italic r:id="rId27"/>
      <p:boldItalic r:id="rId28"/>
    </p:embeddedFont>
    <p:embeddedFont>
      <p:font typeface="Helvetica Neue Light" panose="020004030000000200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/>
    <p:restoredTop sz="86395"/>
  </p:normalViewPr>
  <p:slideViewPr>
    <p:cSldViewPr snapToGrid="0">
      <p:cViewPr varScale="1">
        <p:scale>
          <a:sx n="110" d="100"/>
          <a:sy n="110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Contexto: Contexto del proyecto (I.e motivación, situación general del problema, etc.)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Audiencia: esto es para que los lectores sepan de primera mano si este es un proyecto que puede beneficiarles.</a:t>
            </a:r>
            <a:endParaRPr/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81000" y="476098"/>
            <a:ext cx="8821738" cy="50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381000" y="983871"/>
            <a:ext cx="6745288" cy="42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5787"/>
            <a:ext cx="12192000" cy="6858000"/>
          </a:xfrm>
          <a:prstGeom prst="rect">
            <a:avLst/>
          </a:prstGeom>
          <a:gradFill>
            <a:gsLst>
              <a:gs pos="0">
                <a:srgbClr val="01BAFF"/>
              </a:gs>
              <a:gs pos="100000">
                <a:srgbClr val="00F4F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49250" y="2317283"/>
            <a:ext cx="11493500" cy="222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F4FE"/>
              </a:gs>
              <a:gs pos="99000">
                <a:srgbClr val="08FA7B"/>
              </a:gs>
              <a:gs pos="100000">
                <a:srgbClr val="08FA7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49250" y="2317283"/>
            <a:ext cx="11493500" cy="222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026400" y="2887579"/>
            <a:ext cx="4165600" cy="2935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Custom Layout">
  <p:cSld name="41_Custom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mosh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hyperlink" Target="https://www.mibici.net/es/datos-abiertos/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444582" y="2220611"/>
            <a:ext cx="108579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dirty="0" err="1">
                <a:latin typeface="Anton"/>
                <a:ea typeface="Anton"/>
                <a:cs typeface="Anton"/>
                <a:sym typeface="Anton"/>
              </a:rPr>
              <a:t>MiBici</a:t>
            </a:r>
            <a:r>
              <a:rPr lang="en-US" sz="6000" dirty="0">
                <a:latin typeface="Anton"/>
                <a:ea typeface="Anton"/>
                <a:cs typeface="Anton"/>
                <a:sym typeface="Anton"/>
              </a:rPr>
              <a:t> – Guadalajara (México)</a:t>
            </a:r>
            <a:endParaRPr sz="6000" dirty="0"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¿</a:t>
            </a:r>
            <a:r>
              <a:rPr lang="en-US" sz="3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3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asegurar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3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máxima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3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disponibilidad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sz="3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AUTOR: Oscar Martínez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366537" y="1561408"/>
            <a:ext cx="2976270" cy="483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zonas del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área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metropolitana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concentra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mayor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viajes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Principalmente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detecta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concentra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mayor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centro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Guadalajara,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hay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estaciones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ambos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lugares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Tlaquepaque y Zapopan,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estaciones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conectan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las 3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ciudades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son algo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bajas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da un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podría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estaciones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interconexion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las 3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ciudades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453604" y="594506"/>
            <a:ext cx="4473091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ESTACIONES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DONDE SE INICIA VIAJES</a:t>
            </a:r>
            <a:endParaRPr dirty="0"/>
          </a:p>
        </p:txBody>
      </p:sp>
      <p:sp>
        <p:nvSpPr>
          <p:cNvPr id="250" name="Google Shape;250;p34"/>
          <p:cNvSpPr txBox="1"/>
          <p:nvPr/>
        </p:nvSpPr>
        <p:spPr>
          <a:xfrm>
            <a:off x="5940353" y="691388"/>
            <a:ext cx="4268518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</a:rPr>
              <a:t>Número</a:t>
            </a:r>
            <a:r>
              <a:rPr lang="en-US" sz="1500" b="1" dirty="0">
                <a:solidFill>
                  <a:schemeClr val="dk1"/>
                </a:solidFill>
              </a:rPr>
              <a:t> de </a:t>
            </a:r>
            <a:r>
              <a:rPr lang="en-US" sz="1500" b="1" dirty="0" err="1">
                <a:solidFill>
                  <a:schemeClr val="dk1"/>
                </a:solidFill>
              </a:rPr>
              <a:t>viajes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por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estación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en</a:t>
            </a:r>
            <a:r>
              <a:rPr lang="en-US" sz="1500" b="1" dirty="0">
                <a:solidFill>
                  <a:schemeClr val="dk1"/>
                </a:solidFill>
              </a:rPr>
              <a:t> las </a:t>
            </a:r>
            <a:r>
              <a:rPr lang="en-US" sz="1500" b="1" dirty="0" err="1">
                <a:solidFill>
                  <a:schemeClr val="dk1"/>
                </a:solidFill>
              </a:rPr>
              <a:t>ciudades</a:t>
            </a:r>
            <a:r>
              <a:rPr lang="en-US" sz="1500" b="1" dirty="0">
                <a:solidFill>
                  <a:schemeClr val="dk1"/>
                </a:solidFill>
              </a:rPr>
              <a:t> que </a:t>
            </a:r>
            <a:r>
              <a:rPr lang="en-US" sz="1500" b="1" dirty="0" err="1">
                <a:solidFill>
                  <a:schemeClr val="dk1"/>
                </a:solidFill>
              </a:rPr>
              <a:t>conforman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el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Área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Metropolitana</a:t>
            </a:r>
            <a:r>
              <a:rPr lang="en-US" sz="1500" b="1" dirty="0">
                <a:solidFill>
                  <a:schemeClr val="dk1"/>
                </a:solidFill>
              </a:rPr>
              <a:t> de </a:t>
            </a:r>
            <a:r>
              <a:rPr lang="en-US" sz="1500" b="1" dirty="0" err="1">
                <a:solidFill>
                  <a:schemeClr val="dk1"/>
                </a:solidFill>
              </a:rPr>
              <a:t>Gualdajara</a:t>
            </a:r>
            <a:br>
              <a:rPr lang="en-US" sz="1500" b="1" dirty="0">
                <a:solidFill>
                  <a:schemeClr val="dk1"/>
                </a:solidFill>
              </a:rPr>
            </a:br>
            <a:r>
              <a:rPr lang="en-US" sz="1500" b="1" dirty="0">
                <a:solidFill>
                  <a:schemeClr val="dk1"/>
                </a:solidFill>
              </a:rPr>
              <a:t>(Guadalajara, Zapopan y Tlaquepaque)</a:t>
            </a:r>
            <a:endParaRPr sz="1500" b="1" dirty="0">
              <a:solidFill>
                <a:schemeClr val="dk1"/>
              </a:solidFill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303125E-355C-01CB-181A-19574F06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88" y="1945509"/>
            <a:ext cx="7136135" cy="42947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429592" y="2505670"/>
            <a:ext cx="10857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INSIGHTS &amp;</a:t>
            </a:r>
            <a:endParaRPr sz="600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1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RECOMENDA</a:t>
            </a:r>
            <a:r>
              <a:rPr lang="en-US" sz="6000" b="1"/>
              <a:t>CIONES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/>
        </p:nvSpPr>
        <p:spPr>
          <a:xfrm>
            <a:off x="4756748" y="1411415"/>
            <a:ext cx="6767383" cy="244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1" name="Google Shape;281;p37"/>
          <p:cNvCxnSpPr/>
          <p:nvPr/>
        </p:nvCxnSpPr>
        <p:spPr>
          <a:xfrm>
            <a:off x="3238501" y="287524"/>
            <a:ext cx="13883" cy="623148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37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</a:t>
            </a:fld>
            <a:endParaRPr sz="105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375087" y="2825702"/>
            <a:ext cx="2718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&amp; </a:t>
            </a:r>
            <a:r>
              <a:rPr lang="en-US" sz="2800" b="1"/>
              <a:t>RECOMENDACIONES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3397698" y="263244"/>
            <a:ext cx="869712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Insights Mosh</a:t>
            </a:r>
            <a:endParaRPr sz="1300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Mosh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parece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enfocarse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videos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introductorios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Abarca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distintos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Descubrimos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consistentemente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calidad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sus videos (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deberse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que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dedica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u="sng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vender cursos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cuál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parece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ser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3397700" y="1561526"/>
            <a:ext cx="86970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Insights Corey S.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foco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parece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(al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57% de sus videos)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Logró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subir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ratio de “likes” de sus videos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mantuvo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relativamente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constante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(entre 2% y 3%) 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Sus videos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gustados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incluyen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temas</a:t>
            </a: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avanzados</a:t>
            </a:r>
            <a:r>
              <a:rPr lang="en-US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Python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Riesgo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no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videos (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último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video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subido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finales de 2020).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3397700" y="3142724"/>
            <a:ext cx="8655600" cy="358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Recomendaciones</a:t>
            </a:r>
            <a:endParaRPr sz="1300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mantener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disponibilidad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máximo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mantenimiento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estaciones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fines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semana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manera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nocturna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madrugada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n-US" b="1" dirty="0">
                <a:solidFill>
                  <a:srgbClr val="93C47D"/>
                </a:solidFill>
                <a:latin typeface="DM Sans"/>
                <a:ea typeface="DM Sans"/>
                <a:cs typeface="DM Sans"/>
                <a:sym typeface="DM Sans"/>
              </a:rPr>
              <a:t>Pros</a:t>
            </a:r>
            <a:endParaRPr b="1" dirty="0">
              <a:solidFill>
                <a:srgbClr val="93C47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4295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mantener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aumentar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disponibilidad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4295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sería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común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toparse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estación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mantenimiento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las horas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pico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Cons</a:t>
            </a:r>
            <a:endParaRPr b="1" dirty="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4295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tendría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buscar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mantenimiento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madrugada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mismo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atender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incidentes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durante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día.</a:t>
            </a:r>
          </a:p>
          <a:p>
            <a:pPr marL="74295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❑"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mantenimiento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prolonga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podría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afectar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disponibilidad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fines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semana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hay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solo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días.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524063" y="1397483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EFF"/>
              </a:buClr>
              <a:buSzPts val="4000"/>
              <a:buFont typeface="Anton"/>
              <a:buChar char="•"/>
            </a:pPr>
            <a:r>
              <a:rPr lang="en-US" sz="4000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1849626" y="1367048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Contexto y Audiencia</a:t>
            </a:r>
            <a:endParaRPr sz="240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7" name="Google Shape;137;p26"/>
          <p:cNvCxnSpPr/>
          <p:nvPr/>
        </p:nvCxnSpPr>
        <p:spPr>
          <a:xfrm>
            <a:off x="1680082" y="1367048"/>
            <a:ext cx="0" cy="60326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26"/>
          <p:cNvSpPr txBox="1"/>
          <p:nvPr/>
        </p:nvSpPr>
        <p:spPr>
          <a:xfrm>
            <a:off x="524063" y="2414359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EFF"/>
              </a:buClr>
              <a:buSzPts val="4000"/>
              <a:buFont typeface="Anton"/>
              <a:buChar char="•"/>
            </a:pPr>
            <a:r>
              <a:rPr lang="en-US" sz="4000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1849627" y="3429000"/>
            <a:ext cx="4927686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Metadata</a:t>
            </a:r>
            <a:endParaRPr sz="240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0" name="Google Shape;140;p26"/>
          <p:cNvCxnSpPr/>
          <p:nvPr/>
        </p:nvCxnSpPr>
        <p:spPr>
          <a:xfrm>
            <a:off x="1680082" y="2383924"/>
            <a:ext cx="0" cy="60326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524063" y="3429502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EFF"/>
              </a:buClr>
              <a:buSzPts val="4000"/>
              <a:buFont typeface="Anton"/>
              <a:buChar char="•"/>
            </a:pPr>
            <a:r>
              <a:rPr lang="en-US" sz="4000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42" name="Google Shape;142;p26"/>
          <p:cNvCxnSpPr/>
          <p:nvPr/>
        </p:nvCxnSpPr>
        <p:spPr>
          <a:xfrm>
            <a:off x="1680082" y="3399067"/>
            <a:ext cx="0" cy="60326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26"/>
          <p:cNvSpPr txBox="1"/>
          <p:nvPr/>
        </p:nvSpPr>
        <p:spPr>
          <a:xfrm>
            <a:off x="388629" y="431801"/>
            <a:ext cx="7637771" cy="55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AGENDA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250" y="49876"/>
            <a:ext cx="4538749" cy="68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849627" y="4390358"/>
            <a:ext cx="4927672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Análisis Exploratorio</a:t>
            </a:r>
            <a:endParaRPr sz="280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24070" y="4445135"/>
            <a:ext cx="13257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EFF"/>
              </a:buClr>
              <a:buSzPts val="4000"/>
              <a:buFont typeface="Anton"/>
              <a:buChar char="•"/>
            </a:pPr>
            <a:r>
              <a:rPr lang="en-US" sz="4000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47" name="Google Shape;147;p26"/>
          <p:cNvCxnSpPr/>
          <p:nvPr/>
        </p:nvCxnSpPr>
        <p:spPr>
          <a:xfrm>
            <a:off x="1680082" y="4414712"/>
            <a:ext cx="0" cy="60326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26"/>
          <p:cNvSpPr txBox="1"/>
          <p:nvPr/>
        </p:nvSpPr>
        <p:spPr>
          <a:xfrm>
            <a:off x="1849626" y="2353489"/>
            <a:ext cx="4927687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Hipótesis/Preguntas de </a:t>
            </a: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Interés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849626" y="5430356"/>
            <a:ext cx="4927672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Insights</a:t>
            </a:r>
            <a:r>
              <a:rPr lang="en-US" sz="240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Recomendaciones</a:t>
            </a:r>
            <a:endParaRPr sz="240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524062" y="5485145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EFF"/>
              </a:buClr>
              <a:buSzPts val="4000"/>
              <a:buFont typeface="Anton"/>
              <a:buChar char="•"/>
            </a:pPr>
            <a:r>
              <a:rPr lang="en-US" sz="4000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solidFill>
                  <a:srgbClr val="008E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51" name="Google Shape;151;p26"/>
          <p:cNvCxnSpPr/>
          <p:nvPr/>
        </p:nvCxnSpPr>
        <p:spPr>
          <a:xfrm>
            <a:off x="1680081" y="5454710"/>
            <a:ext cx="0" cy="60326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7"/>
          <p:cNvCxnSpPr/>
          <p:nvPr/>
        </p:nvCxnSpPr>
        <p:spPr>
          <a:xfrm>
            <a:off x="3238501" y="287524"/>
            <a:ext cx="13883" cy="623148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7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384622" y="2758763"/>
            <a:ext cx="2718100" cy="6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 Y 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AUDIENCIA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3583900" y="287524"/>
            <a:ext cx="8103900" cy="623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Uno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MiBici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asegurar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alta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disponibilidad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depende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conjunto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factores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afectar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dicha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disponibilidad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surge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cuestionamientos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¿Que días y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horarios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estaciones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minimizar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impacto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disponibilidad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base a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horario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día,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edad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género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etc.), ¿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Cuál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utilizará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afecta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disponibilidad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análisis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realizará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meses de Mayo, Junio y Julio del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2021 al 2023,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requerir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ampliará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rango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meses inclusive es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completos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2012 al 2023 (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es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muy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probable que sea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predicciones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precisas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intentar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respuesta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cuestionamientos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Audiencia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Esté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análisis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utilidad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cualquier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persona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involucrada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soporte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bicicletas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MiBici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tratando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responder las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preguntas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mencionadas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seccion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anterior.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Limitaciones</a:t>
            </a:r>
            <a:endParaRPr lang="en-US"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Desafortunadamente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MiBici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incluye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obtiene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viajes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estaciones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solo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incluye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básica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viajes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estaciones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sin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mayores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detalles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suficiente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análisis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intentar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contester las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principales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preguntas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surgidas</a:t>
            </a:r>
            <a:r>
              <a:rPr lang="en-US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8"/>
          <p:cNvCxnSpPr/>
          <p:nvPr/>
        </p:nvCxnSpPr>
        <p:spPr>
          <a:xfrm>
            <a:off x="3238501" y="287524"/>
            <a:ext cx="13883" cy="6231485"/>
          </a:xfrm>
          <a:prstGeom prst="straightConnector1">
            <a:avLst/>
          </a:prstGeom>
          <a:noFill/>
          <a:ln w="12700" cap="flat" cmpd="sng">
            <a:solidFill>
              <a:srgbClr val="00D7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8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384622" y="2758763"/>
            <a:ext cx="2718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PREGUNTAS DE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/>
              <a:t>INTERÉS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3583900" y="1005522"/>
            <a:ext cx="8103900" cy="4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principales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primarias</a:t>
            </a: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¿Que días y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horarios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son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los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mejores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para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dar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mantenimiento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a las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estaciones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servicio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y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así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minimizar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el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impacto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de la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disponibilidad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del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servicio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?</a:t>
            </a:r>
          </a:p>
          <a:p>
            <a:pPr marL="4000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En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base a la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información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de un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usuario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podemos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horario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, día,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edad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género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, etc.), ¿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Cuál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es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el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tiempo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que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utilizará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el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servicio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, y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cómo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afecta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la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disponibilidad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del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mismo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para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otros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usuarios</a:t>
            </a:r>
            <a:r>
              <a:rPr lang="en-US" sz="18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rPr>
              <a:t>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secundarias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ayudaran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contestar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las </a:t>
            </a:r>
            <a:r>
              <a:rPr lang="en-US" sz="18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principales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¿Podemos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pronosticar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que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estaciones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origen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destino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son 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serán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más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concurridas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próximos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meses?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¿Es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el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género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 factor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sobre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la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afluencia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usuarios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horarios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especificos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?</a:t>
            </a:r>
            <a:endParaRPr lang="en-US" sz="1800" b="0" i="0" dirty="0">
              <a:solidFill>
                <a:schemeClr val="dk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2053454" y="803553"/>
            <a:ext cx="11775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X" sz="3200" dirty="0"/>
              <a:t>2.8M</a:t>
            </a:r>
            <a:endParaRPr sz="32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9113365" y="3429000"/>
            <a:ext cx="19945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X" sz="2800" dirty="0"/>
              <a:t>~2.8M</a:t>
            </a:r>
            <a:endParaRPr lang="en-US" sz="2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Viajes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Origen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556068" y="805162"/>
            <a:ext cx="15754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~</a:t>
            </a:r>
            <a:r>
              <a:rPr lang="en-MX" sz="3200" dirty="0"/>
              <a:t>2.09M</a:t>
            </a:r>
            <a:endParaRPr sz="32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7196223" y="783535"/>
            <a:ext cx="278470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~11 min (avg)</a:t>
            </a:r>
            <a:endParaRPr sz="3200" dirty="0"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053454" y="141918"/>
            <a:ext cx="78363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lang="en-US" sz="280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b="1" dirty="0">
                <a:latin typeface="DM Sans"/>
                <a:ea typeface="DM Sans"/>
                <a:cs typeface="DM Sans"/>
                <a:sym typeface="DM Sans"/>
              </a:rPr>
              <a:t>METADATA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53" y="3864999"/>
            <a:ext cx="4581251" cy="2253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471475" y="6452838"/>
            <a:ext cx="10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fueron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extraidos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sitio de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MiBici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Datos Abiertos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corresponden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meses de Mayo, Junio y Julio de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años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2021 al 2023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Bike rider, dirt bike, rider on bike, travel, traveling icon - Download on  Iconfinder">
            <a:extLst>
              <a:ext uri="{FF2B5EF4-FFF2-40B4-BE49-F238E27FC236}">
                <a16:creationId xmlns:a16="http://schemas.microsoft.com/office/drawing/2014/main" id="{7B5DE5AC-099D-9FA4-8F76-6C4B679C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82" y="1330814"/>
            <a:ext cx="725644" cy="7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F812E3-F516-B67F-A768-20BF02D6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" y="2582964"/>
            <a:ext cx="7415476" cy="39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ike rider, dirt bike, rider on bike, travel, traveling icon - Download on  Iconfinder">
            <a:extLst>
              <a:ext uri="{FF2B5EF4-FFF2-40B4-BE49-F238E27FC236}">
                <a16:creationId xmlns:a16="http://schemas.microsoft.com/office/drawing/2014/main" id="{B664B077-612B-3DB7-B7EA-884B8409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48" y="1314942"/>
            <a:ext cx="725644" cy="7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e travel Basic Rounded Lineal icon">
            <a:extLst>
              <a:ext uri="{FF2B5EF4-FFF2-40B4-BE49-F238E27FC236}">
                <a16:creationId xmlns:a16="http://schemas.microsoft.com/office/drawing/2014/main" id="{D15FA73E-33CA-110A-C1F6-CA98F600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76" y="1369964"/>
            <a:ext cx="615600" cy="6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8D044-FE61-72D0-7771-3DF5EF8BD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700" y="1295996"/>
            <a:ext cx="322147" cy="697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4080F-D13F-AE55-411E-D3B6636A9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9238" y="1287579"/>
            <a:ext cx="271282" cy="697985"/>
          </a:xfrm>
          <a:prstGeom prst="rect">
            <a:avLst/>
          </a:prstGeom>
        </p:spPr>
      </p:pic>
      <p:sp>
        <p:nvSpPr>
          <p:cNvPr id="9" name="Google Shape;179;p29">
            <a:extLst>
              <a:ext uri="{FF2B5EF4-FFF2-40B4-BE49-F238E27FC236}">
                <a16:creationId xmlns:a16="http://schemas.microsoft.com/office/drawing/2014/main" id="{BA673F37-32F8-0C8D-86E7-D6CFADD13F1F}"/>
              </a:ext>
            </a:extLst>
          </p:cNvPr>
          <p:cNvSpPr txBox="1"/>
          <p:nvPr/>
        </p:nvSpPr>
        <p:spPr>
          <a:xfrm>
            <a:off x="3699165" y="805218"/>
            <a:ext cx="157541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~</a:t>
            </a:r>
            <a:r>
              <a:rPr lang="en-MX" sz="3200" dirty="0"/>
              <a:t>782.3k</a:t>
            </a:r>
            <a:endParaRPr sz="32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6" name="Picture 12" descr="Travel Distance Icons - Free SVG &amp; PNG Travel Distance Images - Noun Project">
            <a:extLst>
              <a:ext uri="{FF2B5EF4-FFF2-40B4-BE49-F238E27FC236}">
                <a16:creationId xmlns:a16="http://schemas.microsoft.com/office/drawing/2014/main" id="{6570633A-3FED-171E-2C57-FE9E738A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90" y="1833234"/>
            <a:ext cx="1733286" cy="1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Travel Distance Icons - Free SVG &amp; PNG Travel Distance Images - Noun Project">
            <a:extLst>
              <a:ext uri="{FF2B5EF4-FFF2-40B4-BE49-F238E27FC236}">
                <a16:creationId xmlns:a16="http://schemas.microsoft.com/office/drawing/2014/main" id="{0B5B74AC-AAE2-1E4C-9B4C-97E18ABB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90" y="3982593"/>
            <a:ext cx="1733286" cy="1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8;p29">
            <a:extLst>
              <a:ext uri="{FF2B5EF4-FFF2-40B4-BE49-F238E27FC236}">
                <a16:creationId xmlns:a16="http://schemas.microsoft.com/office/drawing/2014/main" id="{555C8DA3-DAD1-7285-8169-C7C7723FAB71}"/>
              </a:ext>
            </a:extLst>
          </p:cNvPr>
          <p:cNvSpPr txBox="1"/>
          <p:nvPr/>
        </p:nvSpPr>
        <p:spPr>
          <a:xfrm>
            <a:off x="9128001" y="5601120"/>
            <a:ext cx="19945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X" sz="2800" dirty="0"/>
              <a:t>~2.8M</a:t>
            </a:r>
            <a:endParaRPr lang="en-US" sz="2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Viajes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Destino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29592" y="2505670"/>
            <a:ext cx="10857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/>
              <a:t>ANÁLISIS</a:t>
            </a:r>
            <a:r>
              <a:rPr lang="en-US"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/>
              <a:t>EXPLORATORIO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480873" y="506701"/>
            <a:ext cx="10017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¿</a:t>
            </a:r>
            <a:r>
              <a:rPr lang="en-US" sz="2800" dirty="0" err="1"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 días </a:t>
            </a:r>
            <a:r>
              <a:rPr lang="en-US" sz="2800" dirty="0" err="1"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dirty="0" err="1">
                <a:latin typeface="Helvetica Neue"/>
                <a:ea typeface="Helvetica Neue"/>
                <a:cs typeface="Helvetica Neue"/>
                <a:sym typeface="Helvetica Neue"/>
              </a:rPr>
              <a:t>servicio</a:t>
            </a: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US" sz="2800" dirty="0" err="1">
                <a:latin typeface="Helvetica Neue"/>
                <a:ea typeface="Helvetica Neue"/>
                <a:cs typeface="Helvetica Neue"/>
                <a:sym typeface="Helvetica Neue"/>
              </a:rPr>
              <a:t>más</a:t>
            </a: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dirty="0" err="1">
                <a:latin typeface="Helvetica Neue"/>
                <a:ea typeface="Helvetica Neue"/>
                <a:cs typeface="Helvetica Neue"/>
                <a:sym typeface="Helvetica Neue"/>
              </a:rPr>
              <a:t>demandado</a:t>
            </a: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00" b="1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471475" y="1215476"/>
            <a:ext cx="3658800" cy="5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derecha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distribución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viajes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día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2021 al 2023.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interesante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que se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tendencia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3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gráficas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independientemente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viajes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observar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fines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semana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menor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algo que se ha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mantenido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largo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3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analizando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ha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bajado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lo largo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lunes 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viernes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al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parecer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incrementado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ha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mantenido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dicha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endParaRPr lang="en-US" sz="1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podria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indicio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que días son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adecuados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las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estaciones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</a:t>
            </a:r>
            <a:r>
              <a:rPr lang="en-U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n-US" sz="1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MX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8052212" y="2869579"/>
            <a:ext cx="6745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47%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8052212" y="4126315"/>
            <a:ext cx="6745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55%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8052212" y="5335688"/>
            <a:ext cx="6745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52%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6337037" y="1495658"/>
            <a:ext cx="34689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</a:rPr>
              <a:t>Número</a:t>
            </a:r>
            <a:r>
              <a:rPr lang="en-US" sz="1500" b="1" dirty="0">
                <a:solidFill>
                  <a:schemeClr val="dk1"/>
                </a:solidFill>
              </a:rPr>
              <a:t> de </a:t>
            </a:r>
            <a:r>
              <a:rPr lang="en-US" sz="1500" b="1" dirty="0" err="1">
                <a:solidFill>
                  <a:schemeClr val="dk1"/>
                </a:solidFill>
              </a:rPr>
              <a:t>viajes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por</a:t>
            </a:r>
            <a:r>
              <a:rPr lang="en-US" sz="1500" b="1" dirty="0">
                <a:solidFill>
                  <a:schemeClr val="dk1"/>
                </a:solidFill>
              </a:rPr>
              <a:t> día</a:t>
            </a:r>
            <a:endParaRPr dirty="0"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901" y="2561516"/>
            <a:ext cx="2673730" cy="20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4141045-D1A1-943E-84D7-C4C09C72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20" y="2046619"/>
            <a:ext cx="7138299" cy="38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423000" y="313768"/>
            <a:ext cx="27180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FRECUENCIA DE USO DEL SERVICIO</a:t>
            </a:r>
            <a:endParaRPr dirty="0"/>
          </a:p>
        </p:txBody>
      </p:sp>
      <p:sp>
        <p:nvSpPr>
          <p:cNvPr id="218" name="Google Shape;218;p32"/>
          <p:cNvSpPr/>
          <p:nvPr/>
        </p:nvSpPr>
        <p:spPr>
          <a:xfrm>
            <a:off x="339071" y="1522311"/>
            <a:ext cx="3087035" cy="49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observar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hay dos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picos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sobresalen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resto de horas de un día,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picos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coinciden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la jornada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laboral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mas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común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México que es 8a.m. y 6.pm.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Disminuyendo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drásticamente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al medio día,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lunes 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viernes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fines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semana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contrario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mayor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ocurre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al medio día.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coinciden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días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baja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madrugada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anterior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mencionado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horario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dar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mantenimiento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las </a:t>
            </a:r>
            <a:r>
              <a:rPr lang="en-U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estaciones</a:t>
            </a:r>
            <a:r>
              <a:rPr lang="en-U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19" name="Google Shape;219;p32"/>
          <p:cNvSpPr txBox="1"/>
          <p:nvPr/>
        </p:nvSpPr>
        <p:spPr>
          <a:xfrm>
            <a:off x="8052212" y="2869579"/>
            <a:ext cx="6745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47%</a:t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8052212" y="4126315"/>
            <a:ext cx="6745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55%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8052212" y="5335688"/>
            <a:ext cx="6745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52%</a:t>
            </a:r>
            <a:endParaRPr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3D1C7BF-681A-829A-D812-2657A085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75" y="1522312"/>
            <a:ext cx="8168352" cy="4349814"/>
          </a:xfrm>
          <a:prstGeom prst="rect">
            <a:avLst/>
          </a:prstGeom>
        </p:spPr>
      </p:pic>
      <p:sp>
        <p:nvSpPr>
          <p:cNvPr id="6" name="Google Shape;218;p32">
            <a:extLst>
              <a:ext uri="{FF2B5EF4-FFF2-40B4-BE49-F238E27FC236}">
                <a16:creationId xmlns:a16="http://schemas.microsoft.com/office/drawing/2014/main" id="{ED30FF85-D715-417D-C70C-2525CA7C987A}"/>
              </a:ext>
            </a:extLst>
          </p:cNvPr>
          <p:cNvSpPr/>
          <p:nvPr/>
        </p:nvSpPr>
        <p:spPr>
          <a:xfrm>
            <a:off x="4252930" y="313768"/>
            <a:ext cx="6748041" cy="7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distribuye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 largo del día?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11506202" y="6519009"/>
            <a:ext cx="685798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480873" y="506701"/>
            <a:ext cx="27180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/>
              <a:t>DISTRIBUCION DE USUARIOS POR EDAD</a:t>
            </a:r>
            <a:endParaRPr dirty="0"/>
          </a:p>
        </p:txBody>
      </p:sp>
      <p:sp>
        <p:nvSpPr>
          <p:cNvPr id="234" name="Google Shape;234;p33"/>
          <p:cNvSpPr/>
          <p:nvPr/>
        </p:nvSpPr>
        <p:spPr>
          <a:xfrm>
            <a:off x="3326050" y="288325"/>
            <a:ext cx="85182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Cómo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distribuyen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género</a:t>
            </a:r>
            <a:r>
              <a:rPr lang="en-U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observar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la mayor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entre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20 y 40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género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masculino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predomina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apreciar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ha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incrementado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 largo de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adopción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ha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incrementado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parte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género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masculino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sin embargo se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observar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la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adopción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servicio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usuarios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género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femenino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encuentra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estancado</a:t>
            </a:r>
            <a:r>
              <a:rPr lang="en-US" sz="13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DFF13E-2758-BEFC-B281-B2DD76D87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 r="367"/>
          <a:stretch/>
        </p:blipFill>
        <p:spPr bwMode="auto">
          <a:xfrm>
            <a:off x="5734928" y="2758984"/>
            <a:ext cx="6260302" cy="28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1956589-AC83-EE4D-F093-A7C143672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" b="33502"/>
          <a:stretch/>
        </p:blipFill>
        <p:spPr bwMode="auto">
          <a:xfrm>
            <a:off x="480873" y="2061771"/>
            <a:ext cx="5026527" cy="45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Pain Points Palet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00F3FF"/>
      </a:accent1>
      <a:accent2>
        <a:srgbClr val="A100FF"/>
      </a:accent2>
      <a:accent3>
        <a:srgbClr val="380089"/>
      </a:accent3>
      <a:accent4>
        <a:srgbClr val="00D700"/>
      </a:accent4>
      <a:accent5>
        <a:srgbClr val="FF9500"/>
      </a:accent5>
      <a:accent6>
        <a:srgbClr val="008EFF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1307</Words>
  <Application>Microsoft Macintosh PowerPoint</Application>
  <PresentationFormat>Widescreen</PresentationFormat>
  <Paragraphs>132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Anton</vt:lpstr>
      <vt:lpstr>Helvetica Neue</vt:lpstr>
      <vt:lpstr>Helvetica Neue Light</vt:lpstr>
      <vt:lpstr>Arial</vt:lpstr>
      <vt:lpstr>DM Sans</vt:lpstr>
      <vt:lpstr>Noto Sans Symbols</vt:lpstr>
      <vt:lpstr>Calibri</vt:lpstr>
      <vt:lpstr>1_Office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Oscar Martinez Sanchez</cp:lastModifiedBy>
  <cp:revision>5</cp:revision>
  <dcterms:modified xsi:type="dcterms:W3CDTF">2023-10-03T00:35:26Z</dcterms:modified>
</cp:coreProperties>
</file>